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9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Vežba 8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II </a:t>
            </a:r>
            <a:r>
              <a:rPr lang="en-US" sz="2800" b="1" dirty="0" err="1">
                <a:solidFill>
                  <a:schemeClr val="bg1"/>
                </a:solidFill>
              </a:rPr>
              <a:t>princip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termodinamike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B7B389-88FA-45D7-B893-4454848D2FD3}"/>
                  </a:ext>
                </a:extLst>
              </p:cNvPr>
              <p:cNvSpPr txBox="1"/>
              <p:nvPr/>
            </p:nvSpPr>
            <p:spPr>
              <a:xfrm>
                <a:off x="1550504" y="421542"/>
                <a:ext cx="9409044" cy="6014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+581,8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−347,3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=320,5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1−0,377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1−0,377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347,3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20,8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1−0,377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=776,5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=0,377=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∙776,5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∙2,65∙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𝑃𝑎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=0,84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776,5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1302,73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1,4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1−1,4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=16,21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B7B389-88FA-45D7-B893-4454848D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04" y="421542"/>
                <a:ext cx="9409044" cy="60149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31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CC2D02-2B96-41F9-81CF-684B0BAEA7EE}"/>
                  </a:ext>
                </a:extLst>
              </p:cNvPr>
              <p:cNvSpPr txBox="1"/>
              <p:nvPr/>
            </p:nvSpPr>
            <p:spPr>
              <a:xfrm>
                <a:off x="2570922" y="1887840"/>
                <a:ext cx="7553739" cy="3082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=16,21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732,74 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=13,53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∙604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∙13,53∙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𝑃𝑎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=1,8∙0,13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=0,234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CC2D02-2B96-41F9-81CF-684B0BAEA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922" y="1887840"/>
                <a:ext cx="7553739" cy="3082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49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C60575-D07B-4087-BC9F-3CC4BF171A8B}"/>
                  </a:ext>
                </a:extLst>
              </p:cNvPr>
              <p:cNvSpPr txBox="1"/>
              <p:nvPr/>
            </p:nvSpPr>
            <p:spPr>
              <a:xfrm>
                <a:off x="1152939" y="567322"/>
                <a:ext cx="10363200" cy="1294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6.2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mase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obavlja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povratni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CARNOT-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opsegu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Najveći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pritisak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𝑏𝑎𝑟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najmanji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𝑏𝑎𝑟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ostale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pritiske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stepen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iskorišćenja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dovedenu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odvedenu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korisnu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količinu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C60575-D07B-4087-BC9F-3CC4BF17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39" y="567322"/>
                <a:ext cx="10363200" cy="1294393"/>
              </a:xfrm>
              <a:prstGeom prst="rect">
                <a:avLst/>
              </a:prstGeom>
              <a:blipFill>
                <a:blip r:embed="rId2"/>
                <a:stretch>
                  <a:fillRect l="-471" r="-529" b="-660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DE7F1F-28A2-4033-85AB-C73A7FF22FFA}"/>
                  </a:ext>
                </a:extLst>
              </p:cNvPr>
              <p:cNvSpPr txBox="1"/>
              <p:nvPr/>
            </p:nvSpPr>
            <p:spPr>
              <a:xfrm>
                <a:off x="6612835" y="2249190"/>
                <a:ext cx="6096000" cy="3491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sr-Latn-R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60 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𝑏𝑎𝑟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𝑏𝑎𝑟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𝑡𝑐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DE7F1F-28A2-4033-85AB-C73A7FF22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5" y="2249190"/>
                <a:ext cx="6096000" cy="3491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6063D11-0A20-4FA4-B961-74DF6316B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3368" r="12934" b="8252"/>
          <a:stretch/>
        </p:blipFill>
        <p:spPr>
          <a:xfrm>
            <a:off x="1351722" y="2464906"/>
            <a:ext cx="6493565" cy="34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0AB860-C5A6-426F-8A62-984F69CC15B1}"/>
                  </a:ext>
                </a:extLst>
              </p:cNvPr>
              <p:cNvSpPr txBox="1"/>
              <p:nvPr/>
            </p:nvSpPr>
            <p:spPr>
              <a:xfrm>
                <a:off x="2915477" y="885906"/>
                <a:ext cx="7540487" cy="5295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300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1,4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1−1,4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=46,76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900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1,4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1−1,4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=1,28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𝑡𝑐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900−300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900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=0,66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0AB860-C5A6-426F-8A62-984F69CC1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77" y="885906"/>
                <a:ext cx="7540487" cy="5295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94A8A3-8413-4F45-8184-7A360A3A571E}"/>
                  </a:ext>
                </a:extLst>
              </p:cNvPr>
              <p:cNvSpPr txBox="1"/>
              <p:nvPr/>
            </p:nvSpPr>
            <p:spPr>
              <a:xfrm>
                <a:off x="2166730" y="1475999"/>
                <a:ext cx="8289235" cy="3580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𝑅𝑇𝑙𝑛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𝑅𝑇𝑙𝑛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∙900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𝑏𝑎𝑟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46,76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𝑏𝑎𝑟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=64,425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∙300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𝑏𝑎𝑟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𝑏𝑎𝑟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=21,26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=64,425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−21,26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=43,165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94A8A3-8413-4F45-8184-7A360A3A5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30" y="1475999"/>
                <a:ext cx="8289235" cy="35807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47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8C2E18-0A10-4FAA-9C43-6F32ECC8C560}"/>
                  </a:ext>
                </a:extLst>
              </p:cNvPr>
              <p:cNvSpPr txBox="1"/>
              <p:nvPr/>
            </p:nvSpPr>
            <p:spPr>
              <a:xfrm>
                <a:off x="954157" y="452338"/>
                <a:ext cx="10668000" cy="1294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191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6.4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Mašina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čiji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odnos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kompresije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zapremina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opiše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klip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=0,36</m:t>
                    </m:r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obavlja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Diesel-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početnog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pritiska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𝑏𝑎𝑟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75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Maksimalna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1500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Kompresija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obavlja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po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zakonu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𝑝𝑣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1,36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𝑐𝑜𝑛𝑠𝑡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ekspanzija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po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zakonu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𝑝𝑣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1,4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𝑐𝑜𝑛𝑠𝑡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Izračunati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koristan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rad? </a:t>
                </a:r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8C2E18-0A10-4FAA-9C43-6F32ECC8C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452338"/>
                <a:ext cx="10668000" cy="1294009"/>
              </a:xfrm>
              <a:prstGeom prst="rect">
                <a:avLst/>
              </a:prstGeom>
              <a:blipFill>
                <a:blip r:embed="rId2"/>
                <a:stretch>
                  <a:fillRect l="-514" r="-457" b="-660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B67B6E0-9CF5-4E89-A455-75DCD431D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38" t="23344" r="30001" b="9377"/>
          <a:stretch/>
        </p:blipFill>
        <p:spPr>
          <a:xfrm>
            <a:off x="1749286" y="2299253"/>
            <a:ext cx="4015409" cy="3969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63C5C3-CD3C-4C1D-897C-EF831489A9EE}"/>
                  </a:ext>
                </a:extLst>
              </p:cNvPr>
              <p:cNvSpPr txBox="1"/>
              <p:nvPr/>
            </p:nvSpPr>
            <p:spPr>
              <a:xfrm>
                <a:off x="6586329" y="5412220"/>
                <a:ext cx="4757531" cy="1445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Stepen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kompresije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sr-Latn-R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Stepen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predekspanzije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sr-Latn-R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63C5C3-CD3C-4C1D-897C-EF831489A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29" y="5412220"/>
                <a:ext cx="4757531" cy="14457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EDA24B-19DC-44F4-9F71-3E1239100565}"/>
                  </a:ext>
                </a:extLst>
              </p:cNvPr>
              <p:cNvSpPr txBox="1"/>
              <p:nvPr/>
            </p:nvSpPr>
            <p:spPr>
              <a:xfrm>
                <a:off x="5526157" y="1848695"/>
                <a:ext cx="6096000" cy="3658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1773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348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𝑏𝑎𝑟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=0,36</m:t>
                      </m:r>
                      <m:sSup>
                        <m:sSupPr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𝑝𝑣</m:t>
                          </m:r>
                        </m:e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1,36</m:t>
                          </m:r>
                        </m:sup>
                      </m:sSup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𝑝𝑣</m:t>
                          </m:r>
                        </m:e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1,4</m:t>
                          </m:r>
                        </m:sup>
                      </m:sSup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EDA24B-19DC-44F4-9F71-3E1239100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57" y="1848695"/>
                <a:ext cx="6096000" cy="3658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15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4A2EB6-5F39-4E7B-B2EE-FB114A8CE977}"/>
                  </a:ext>
                </a:extLst>
              </p:cNvPr>
              <p:cNvSpPr txBox="1"/>
              <p:nvPr/>
            </p:nvSpPr>
            <p:spPr>
              <a:xfrm>
                <a:off x="2252869" y="1355868"/>
                <a:ext cx="7686261" cy="4690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       ⇒     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0,36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</m:t>
                      </m:r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=0,0327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39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4A2EB6-5F39-4E7B-B2EE-FB114A8C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69" y="1355868"/>
                <a:ext cx="7686261" cy="4690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01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C11CCB-3E0F-474B-AFB6-FE74A7D7C70E}"/>
                  </a:ext>
                </a:extLst>
              </p:cNvPr>
              <p:cNvSpPr txBox="1"/>
              <p:nvPr/>
            </p:nvSpPr>
            <p:spPr>
              <a:xfrm>
                <a:off x="1616766" y="155791"/>
                <a:ext cx="9687339" cy="688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1,36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1,36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1,36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1,36</m:t>
                              </m:r>
                            </m:sup>
                          </m:sSubSup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1,36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=29,3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29,3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𝑏𝑎𝑟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𝑏𝑎𝑟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348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=0,0327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1773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850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=0,0682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1,4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1,4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=29,3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0,0682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0,3927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1,4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=2,54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=0,36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+0,0327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=0,3927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=240,6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C11CCB-3E0F-474B-AFB6-FE74A7D7C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66" y="155791"/>
                <a:ext cx="9687339" cy="6886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8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705C1C-0575-45E7-AC92-E86B843763BF}"/>
                  </a:ext>
                </a:extLst>
              </p:cNvPr>
              <p:cNvSpPr txBox="1"/>
              <p:nvPr/>
            </p:nvSpPr>
            <p:spPr>
              <a:xfrm>
                <a:off x="795130" y="504952"/>
                <a:ext cx="10402957" cy="2125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6.5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radon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telo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obavlja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Sabathe-ov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kružni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stepenom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iskorišćenja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48%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Početni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pritisak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𝑏𝑎𝑟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kraju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adijabatskog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sabijanja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604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Količina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dovedena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izohorskom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zagrevanju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86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stepen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predekspamzije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1,8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Odnos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početne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kraju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adijabatske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ekspanzije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0,377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veličine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svim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tačkama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procesa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dovedenu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odvedenu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korisnu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količinu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skicirati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proces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p-v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koordinatamo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705C1C-0575-45E7-AC92-E86B84376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0" y="504952"/>
                <a:ext cx="10402957" cy="2125390"/>
              </a:xfrm>
              <a:prstGeom prst="rect">
                <a:avLst/>
              </a:prstGeom>
              <a:blipFill>
                <a:blip r:embed="rId2"/>
                <a:stretch>
                  <a:fillRect l="-469" r="-469" b="-373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05B12F4-D9F7-4EE4-9CE0-0B2D0661D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52" t="30739" r="36522" b="16118"/>
          <a:stretch/>
        </p:blipFill>
        <p:spPr>
          <a:xfrm>
            <a:off x="2014330" y="2908638"/>
            <a:ext cx="3392557" cy="36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DDDB9-CC63-4FCF-A585-CD50D2C5059C}"/>
                  </a:ext>
                </a:extLst>
              </p:cNvPr>
              <p:cNvSpPr txBox="1"/>
              <p:nvPr/>
            </p:nvSpPr>
            <p:spPr>
              <a:xfrm>
                <a:off x="1921566" y="387071"/>
                <a:ext cx="8666921" cy="6309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604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20,8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=732,74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=1,8∙723,74=1302,73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29,1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1302,73−732,74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=581,8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=0,48     ⇒      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=347,3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DDDB9-CC63-4FCF-A585-CD50D2C50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566" y="387071"/>
                <a:ext cx="8666921" cy="6309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8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686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Vežba 8 II princip termodinamike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42</cp:revision>
  <dcterms:created xsi:type="dcterms:W3CDTF">2021-03-25T15:13:20Z</dcterms:created>
  <dcterms:modified xsi:type="dcterms:W3CDTF">2022-04-29T08:16:27Z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